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7.tif" ContentType="image/tiff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64.png" ContentType="image/png"/>
  <Override PartName="/ppt/media/image19.tif" ContentType="image/tiff"/>
  <Override PartName="/ppt/media/image3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34.tif" ContentType="image/tiff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13.png" ContentType="image/png"/>
  <Override PartName="/ppt/media/image43.tif" ContentType="image/tiff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24.tif" ContentType="image/tiff"/>
  <Override PartName="/ppt/media/image55.tif" ContentType="image/tiff"/>
  <Override PartName="/ppt/media/image25.png" ContentType="image/png"/>
  <Override PartName="/ppt/media/image26.png" ContentType="image/png"/>
  <Override PartName="/ppt/media/image72.png" ContentType="image/png"/>
  <Override PartName="/ppt/media/image27.tif" ContentType="image/tiff"/>
  <Override PartName="/ppt/media/image28.png" ContentType="image/png"/>
  <Override PartName="/ppt/media/image29.png" ContentType="image/png"/>
  <Override PartName="/ppt/media/image59.png" ContentType="image/png"/>
  <Override PartName="/ppt/media/image9.png" ContentType="image/png"/>
  <Override PartName="/ppt/media/image30.tif" ContentType="image/tiff"/>
  <Override PartName="/ppt/media/image32.png" ContentType="image/png"/>
  <Override PartName="/ppt/media/image33.png" ContentType="image/png"/>
  <Override PartName="/ppt/media/image35.png" ContentType="image/png"/>
  <Override PartName="/ppt/media/image40.png" ContentType="image/png"/>
  <Override PartName="/ppt/media/image71.tif" ContentType="image/tiff"/>
  <Override PartName="/ppt/media/image41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9144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3716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8288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2860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7432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2004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6576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9144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3716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8288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2860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7432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2004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6576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tif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tif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tif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ti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tif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tif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tif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tif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tif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Shape 104" descr=""/>
          <p:cNvPicPr/>
          <p:nvPr/>
        </p:nvPicPr>
        <p:blipFill>
          <a:blip r:embed="rId1"/>
          <a:stretch/>
        </p:blipFill>
        <p:spPr>
          <a:xfrm>
            <a:off x="-12600" y="0"/>
            <a:ext cx="9192960" cy="6857640"/>
          </a:xfrm>
          <a:prstGeom prst="rect">
            <a:avLst/>
          </a:prstGeom>
          <a:ln>
            <a:noFill/>
          </a:ln>
        </p:spPr>
      </p:pic>
      <p:sp>
        <p:nvSpPr>
          <p:cNvPr id="81" name="CustomShape 3"/>
          <p:cNvSpPr/>
          <p:nvPr/>
        </p:nvSpPr>
        <p:spPr>
          <a:xfrm>
            <a:off x="1218960" y="2345040"/>
            <a:ext cx="5893560" cy="15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Angular School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Lesson 8. 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66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Shape 168" descr=""/>
          <p:cNvPicPr/>
          <p:nvPr/>
        </p:nvPicPr>
        <p:blipFill>
          <a:blip r:embed="rId2"/>
          <a:srcRect l="0" t="0" r="628176" b="0"/>
          <a:stretch/>
        </p:blipFill>
        <p:spPr>
          <a:xfrm>
            <a:off x="714600" y="2066400"/>
            <a:ext cx="6972840" cy="391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73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does this low-level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runtime patching 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80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87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Let’s refresh our JavaScript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knowledge first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94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Shape 196" descr=""/>
          <p:cNvPicPr/>
          <p:nvPr/>
        </p:nvPicPr>
        <p:blipFill>
          <a:blip r:embed="rId2"/>
          <a:srcRect l="177600" t="0" r="103783" b="0"/>
          <a:stretch/>
        </p:blipFill>
        <p:spPr>
          <a:xfrm>
            <a:off x="636840" y="2066400"/>
            <a:ext cx="7870320" cy="39988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201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can Zones help us?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Zones can perform an operation each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time code enters or exits task!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208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Shape 210" descr=""/>
          <p:cNvPicPr/>
          <p:nvPr/>
        </p:nvPicPr>
        <p:blipFill>
          <a:blip r:embed="rId2"/>
          <a:srcRect l="62100" t="158516" r="266267" b="249176"/>
          <a:stretch/>
        </p:blipFill>
        <p:spPr>
          <a:xfrm>
            <a:off x="567720" y="2066400"/>
            <a:ext cx="8008200" cy="32137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215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36760" y="2066400"/>
            <a:ext cx="8043840" cy="176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onZoneCreated - Runs when zone is forked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beforeTask - Runs before a function called with zone.run is executed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afterTask - Runs after a function in the zone runs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onError - Runs when a function passed to zone.run will throw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2362680" y="3827880"/>
            <a:ext cx="441828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Monkey-patched Hooks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2362680" y="4343400"/>
            <a:ext cx="4418280" cy="20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Zone.setInterval()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Zone.alert()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Zone.prompt()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Zone.requestAnimationFrame()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Zone.addEventListener()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Zone.removeEventListener()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224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Shape 226" descr=""/>
          <p:cNvPicPr/>
          <p:nvPr/>
        </p:nvPicPr>
        <p:blipFill>
          <a:blip r:embed="rId2"/>
          <a:srcRect l="33188" t="54432" r="308551" b="0"/>
          <a:stretch/>
        </p:blipFill>
        <p:spPr>
          <a:xfrm>
            <a:off x="1156680" y="2066400"/>
            <a:ext cx="6826680" cy="40172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231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Angular 4 has its own zone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NgZone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NgZone - forked zone with additional API based on observables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110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LESSON PLAN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is 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Who is notifies angular about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Zone.js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to change detection performed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Performance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OnPush + Immutable + Observable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238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NgZone additional APIs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onUnstable()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onMicrotaskEmpty()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onStable()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isStable()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runOutsideAngular()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245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Shape 247" descr=""/>
          <p:cNvPicPr/>
          <p:nvPr/>
        </p:nvPicPr>
        <p:blipFill>
          <a:blip r:embed="rId2"/>
          <a:srcRect l="64345" t="331587" r="705893" b="150599"/>
          <a:stretch/>
        </p:blipFill>
        <p:spPr>
          <a:xfrm>
            <a:off x="936000" y="2066400"/>
            <a:ext cx="7267680" cy="333360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252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Angular notifies itself about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changes!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259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to change detection 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performed?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266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Shape 268" descr=""/>
          <p:cNvPicPr/>
          <p:nvPr/>
        </p:nvPicPr>
        <p:blipFill>
          <a:blip r:embed="rId2"/>
          <a:stretch/>
        </p:blipFill>
        <p:spPr>
          <a:xfrm>
            <a:off x="1285920" y="2097000"/>
            <a:ext cx="5809320" cy="425628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273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Shape 275" descr=""/>
          <p:cNvPicPr/>
          <p:nvPr/>
        </p:nvPicPr>
        <p:blipFill>
          <a:blip r:embed="rId2"/>
          <a:srcRect l="4447" t="0" r="25085" b="0"/>
          <a:stretch/>
        </p:blipFill>
        <p:spPr>
          <a:xfrm>
            <a:off x="380520" y="2698560"/>
            <a:ext cx="8382240" cy="14605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280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Summarise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 tree is a directed graph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Way more predictable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Gets stable after single pass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Generate VM friendly code for better performance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287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214920" y="1015920"/>
            <a:ext cx="876780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Shape 289" descr=""/>
          <p:cNvPicPr/>
          <p:nvPr/>
        </p:nvPicPr>
        <p:blipFill>
          <a:blip r:embed="rId2"/>
          <a:srcRect l="0" t="343496" r="0" b="0"/>
          <a:stretch/>
        </p:blipFill>
        <p:spPr>
          <a:xfrm>
            <a:off x="12600" y="1956240"/>
            <a:ext cx="9114840" cy="338976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294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214920" y="1015920"/>
            <a:ext cx="892692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76720" y="195624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Angular can skip entire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Detection subtree when inputs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properties does not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301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1248480" y="780840"/>
            <a:ext cx="664272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EACH COMPONENT HAS 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OWN CHANGE DETECTOR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Shape 303" descr=""/>
          <p:cNvPicPr/>
          <p:nvPr/>
        </p:nvPicPr>
        <p:blipFill>
          <a:blip r:embed="rId2"/>
          <a:stretch/>
        </p:blipFill>
        <p:spPr>
          <a:xfrm>
            <a:off x="1728360" y="2058840"/>
            <a:ext cx="5575680" cy="42469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117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HIGH-LEVEL 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Shape 119" descr=""/>
          <p:cNvPicPr/>
          <p:nvPr/>
        </p:nvPicPr>
        <p:blipFill>
          <a:blip r:embed="rId2"/>
          <a:stretch/>
        </p:blipFill>
        <p:spPr>
          <a:xfrm>
            <a:off x="952920" y="1885680"/>
            <a:ext cx="7391160" cy="419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308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5008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Every component gets a change detector responsible for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checking the bindings defined in its template.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315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Angular 4 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system can go through hundreds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of thousands of simple checks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322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36760" y="2066400"/>
            <a:ext cx="8043840" cy="36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Angular has to be conservative and run 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 checks every single time because the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JavaScript language does not give us 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mutation guarantees. But we may know that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certain properties hold if we, for example,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 immutable or observable objects.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329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536760" y="1015920"/>
            <a:ext cx="8226360" cy="8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SKIPPED 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Shape 331" descr=""/>
          <p:cNvPicPr/>
          <p:nvPr/>
        </p:nvPicPr>
        <p:blipFill>
          <a:blip r:embed="rId2"/>
          <a:stretch/>
        </p:blipFill>
        <p:spPr>
          <a:xfrm>
            <a:off x="1850040" y="1833120"/>
            <a:ext cx="5295960" cy="449496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336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458640" y="1046520"/>
            <a:ext cx="8226360" cy="13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TO DISABLE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Shape 338" descr=""/>
          <p:cNvPicPr/>
          <p:nvPr/>
        </p:nvPicPr>
        <p:blipFill>
          <a:blip r:embed="rId2"/>
          <a:stretch/>
        </p:blipFill>
        <p:spPr>
          <a:xfrm>
            <a:off x="1824480" y="2385720"/>
            <a:ext cx="5378400" cy="387432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343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458640" y="1046520"/>
            <a:ext cx="8226360" cy="13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TO DISABLE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Shape 345" descr=""/>
          <p:cNvPicPr/>
          <p:nvPr/>
        </p:nvPicPr>
        <p:blipFill>
          <a:blip r:embed="rId2"/>
          <a:srcRect l="133643" t="128731" r="866714" b="859328"/>
          <a:stretch/>
        </p:blipFill>
        <p:spPr>
          <a:xfrm>
            <a:off x="1448640" y="2757600"/>
            <a:ext cx="6246000" cy="133884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350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458640" y="1046520"/>
            <a:ext cx="8226360" cy="13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Shape 352" descr=""/>
          <p:cNvPicPr/>
          <p:nvPr/>
        </p:nvPicPr>
        <p:blipFill>
          <a:blip r:embed="rId2"/>
          <a:srcRect l="133643" t="128731" r="866714" b="859328"/>
          <a:stretch/>
        </p:blipFill>
        <p:spPr>
          <a:xfrm>
            <a:off x="1448640" y="2757600"/>
            <a:ext cx="6246000" cy="133884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456840" y="4096800"/>
            <a:ext cx="8226360" cy="96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It is worth noting that a component can still have private mutable state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358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14920" y="1015920"/>
            <a:ext cx="876780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Shape 360" descr=""/>
          <p:cNvPicPr/>
          <p:nvPr/>
        </p:nvPicPr>
        <p:blipFill>
          <a:blip r:embed="rId2"/>
          <a:srcRect l="20726" t="13021" r="18038" b="4323"/>
          <a:stretch/>
        </p:blipFill>
        <p:spPr>
          <a:xfrm>
            <a:off x="1770120" y="1956240"/>
            <a:ext cx="5599440" cy="349776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365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214920" y="1015920"/>
            <a:ext cx="876780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Shape 367" descr=""/>
          <p:cNvPicPr/>
          <p:nvPr/>
        </p:nvPicPr>
        <p:blipFill>
          <a:blip r:embed="rId2"/>
          <a:srcRect l="10234" t="8944" r="9560" b="0"/>
          <a:stretch/>
        </p:blipFill>
        <p:spPr>
          <a:xfrm>
            <a:off x="1942920" y="1956240"/>
            <a:ext cx="5311440" cy="368424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372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458640" y="1046520"/>
            <a:ext cx="8226360" cy="15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HOW TO TRIGGER A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DETECTION LOOP 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ANGULAR?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Shape 374" descr=""/>
          <p:cNvPicPr/>
          <p:nvPr/>
        </p:nvPicPr>
        <p:blipFill>
          <a:blip r:embed="rId2"/>
          <a:srcRect l="4115" t="6812" r="48912" b="29920"/>
          <a:stretch/>
        </p:blipFill>
        <p:spPr>
          <a:xfrm>
            <a:off x="2422080" y="2811600"/>
            <a:ext cx="4295520" cy="1764000"/>
          </a:xfrm>
          <a:prstGeom prst="rect">
            <a:avLst/>
          </a:prstGeom>
          <a:ln>
            <a:noFill/>
          </a:ln>
        </p:spPr>
      </p:pic>
      <p:pic>
        <p:nvPicPr>
          <p:cNvPr id="199" name="Shape 375" descr=""/>
          <p:cNvPicPr/>
          <p:nvPr/>
        </p:nvPicPr>
        <p:blipFill>
          <a:blip r:embed="rId3"/>
          <a:srcRect l="1098" t="16430" r="3511" b="19720"/>
          <a:stretch/>
        </p:blipFill>
        <p:spPr>
          <a:xfrm>
            <a:off x="715320" y="4802040"/>
            <a:ext cx="7709040" cy="6976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124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Shape 126" descr=""/>
          <p:cNvPicPr/>
          <p:nvPr/>
        </p:nvPicPr>
        <p:blipFill>
          <a:blip r:embed="rId2"/>
          <a:stretch/>
        </p:blipFill>
        <p:spPr>
          <a:xfrm>
            <a:off x="429480" y="1730160"/>
            <a:ext cx="8161920" cy="404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380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536760" y="1015920"/>
            <a:ext cx="732852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DETECTIONS -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 IMMUTABLE OBJECTS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47920" y="22860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Implements immutability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Vanila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Seamless immutable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Immutable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387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214920" y="1015920"/>
            <a:ext cx="876780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Shape 389" descr=""/>
          <p:cNvPicPr/>
          <p:nvPr/>
        </p:nvPicPr>
        <p:blipFill>
          <a:blip r:embed="rId2"/>
          <a:srcRect l="1842" t="3829" r="4109" b="0"/>
          <a:stretch/>
        </p:blipFill>
        <p:spPr>
          <a:xfrm>
            <a:off x="270360" y="1956240"/>
            <a:ext cx="8598960" cy="362448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394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214920" y="1015920"/>
            <a:ext cx="876780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Shape 396" descr=""/>
          <p:cNvPicPr/>
          <p:nvPr/>
        </p:nvPicPr>
        <p:blipFill>
          <a:blip r:embed="rId2"/>
          <a:srcRect l="12336" t="4417" r="15018" b="11719"/>
          <a:stretch/>
        </p:blipFill>
        <p:spPr>
          <a:xfrm>
            <a:off x="1277280" y="1956240"/>
            <a:ext cx="6642720" cy="33444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401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14920" y="1015920"/>
            <a:ext cx="876780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Shape 403" descr=""/>
          <p:cNvPicPr/>
          <p:nvPr/>
        </p:nvPicPr>
        <p:blipFill>
          <a:blip r:embed="rId2"/>
          <a:srcRect l="298526" t="141086" r="345224" b="774373"/>
          <a:stretch/>
        </p:blipFill>
        <p:spPr>
          <a:xfrm>
            <a:off x="1110600" y="1956240"/>
            <a:ext cx="6918840" cy="253152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408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214920" y="1015920"/>
            <a:ext cx="876780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Shape 410" descr=""/>
          <p:cNvPicPr/>
          <p:nvPr/>
        </p:nvPicPr>
        <p:blipFill>
          <a:blip r:embed="rId2"/>
          <a:srcRect l="9692" t="4010" r="33938" b="0"/>
          <a:stretch/>
        </p:blipFill>
        <p:spPr>
          <a:xfrm>
            <a:off x="2021400" y="1956240"/>
            <a:ext cx="5154480" cy="373032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415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214920" y="1015920"/>
            <a:ext cx="876780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Shape 417" descr=""/>
          <p:cNvPicPr/>
          <p:nvPr/>
        </p:nvPicPr>
        <p:blipFill>
          <a:blip r:embed="rId2"/>
          <a:srcRect l="14884" t="0" r="36939" b="0"/>
          <a:stretch/>
        </p:blipFill>
        <p:spPr>
          <a:xfrm>
            <a:off x="2103840" y="1956240"/>
            <a:ext cx="4932360" cy="437220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422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214920" y="1015920"/>
            <a:ext cx="876780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SMART CHANGE DETECTIONS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Shape 424" descr=""/>
          <p:cNvPicPr/>
          <p:nvPr/>
        </p:nvPicPr>
        <p:blipFill>
          <a:blip r:embed="rId2"/>
          <a:srcRect l="4114" t="1544" r="44467" b="31331"/>
          <a:stretch/>
        </p:blipFill>
        <p:spPr>
          <a:xfrm>
            <a:off x="1832040" y="1956240"/>
            <a:ext cx="5532840" cy="240048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Shape 431" descr=""/>
          <p:cNvPicPr/>
          <p:nvPr/>
        </p:nvPicPr>
        <p:blipFill>
          <a:blip r:embed="rId1"/>
          <a:stretch/>
        </p:blipFill>
        <p:spPr>
          <a:xfrm>
            <a:off x="-12600" y="0"/>
            <a:ext cx="9192960" cy="685764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1218960" y="2345040"/>
            <a:ext cx="5893560" cy="15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Angular School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Thanks!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131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Shape 133" descr=""/>
          <p:cNvPicPr/>
          <p:nvPr/>
        </p:nvPicPr>
        <p:blipFill>
          <a:blip r:embed="rId2"/>
          <a:stretch/>
        </p:blipFill>
        <p:spPr>
          <a:xfrm>
            <a:off x="2349360" y="2066400"/>
            <a:ext cx="4441320" cy="425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138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Shape 140" descr=""/>
          <p:cNvPicPr/>
          <p:nvPr/>
        </p:nvPicPr>
        <p:blipFill>
          <a:blip r:embed="rId2"/>
          <a:stretch/>
        </p:blipFill>
        <p:spPr>
          <a:xfrm>
            <a:off x="1941480" y="2596320"/>
            <a:ext cx="5261040" cy="236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145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Things that cause change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All browser events - click, mouseover, keyup, etc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XHR - Fetching data from the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Timers - setTimeout, setInterval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52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01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Who notifies angular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59" descr=""/>
          <p:cNvPicPr/>
          <p:nvPr/>
        </p:nvPicPr>
        <p:blipFill>
          <a:blip r:embed="rId1"/>
          <a:stretch/>
        </p:blipFill>
        <p:spPr>
          <a:xfrm>
            <a:off x="-1800" y="-3960"/>
            <a:ext cx="9143640" cy="6861600"/>
          </a:xfrm>
          <a:prstGeom prst="rect">
            <a:avLst/>
          </a:prstGeom>
          <a:ln>
            <a:noFill/>
          </a:ln>
        </p:spPr>
      </p:pic>
      <p:sp>
        <p:nvSpPr>
          <p:cNvPr id="104" name="CustomShape 1"/>
          <p:cNvSpPr/>
          <p:nvPr/>
        </p:nvSpPr>
        <p:spPr>
          <a:xfrm>
            <a:off x="536760" y="1015920"/>
            <a:ext cx="732852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536760" y="2066400"/>
            <a:ext cx="8043840" cy="30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Overriding browser default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mechanisms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2017-09-26T12:35:14Z</dcterms:modified>
  <cp:revision>1</cp:revision>
  <dc:subject/>
  <dc:title/>
</cp:coreProperties>
</file>